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57" r:id="rId3"/>
    <p:sldId id="258" r:id="rId4"/>
    <p:sldId id="269" r:id="rId5"/>
    <p:sldId id="268" r:id="rId6"/>
    <p:sldId id="270" r:id="rId7"/>
    <p:sldId id="271" r:id="rId8"/>
    <p:sldId id="272" r:id="rId9"/>
    <p:sldId id="267"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357" autoAdjust="0"/>
  </p:normalViewPr>
  <p:slideViewPr>
    <p:cSldViewPr snapToGrid="0">
      <p:cViewPr varScale="1">
        <p:scale>
          <a:sx n="78" d="100"/>
          <a:sy n="78" d="100"/>
        </p:scale>
        <p:origin x="878" y="72"/>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9/10/2025</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9/10/2025</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Arpan_2312res162@iitp.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8070527" y="607482"/>
            <a:ext cx="3759807" cy="1547813"/>
          </a:xfrm>
        </p:spPr>
        <p:txBody>
          <a:bodyPr/>
          <a:lstStyle/>
          <a:p>
            <a:r>
              <a:rPr lang="en-US" dirty="0">
                <a:latin typeface="Times New Roman" panose="02020603050405020304" pitchFamily="18" charset="0"/>
                <a:cs typeface="Times New Roman" panose="02020603050405020304" pitchFamily="18" charset="0"/>
              </a:rPr>
              <a:t>ARPAN CHATTERJEE</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7981247" y="2315104"/>
            <a:ext cx="4210752" cy="3935413"/>
          </a:xfrm>
        </p:spPr>
        <p:txBody>
          <a:bodyPr/>
          <a:lstStyle/>
          <a:p>
            <a:r>
              <a:rPr lang="en-US" sz="2000" dirty="0">
                <a:latin typeface="Times New Roman" panose="02020603050405020304" pitchFamily="18" charset="0"/>
                <a:cs typeface="Times New Roman" panose="02020603050405020304" pitchFamily="18" charset="0"/>
              </a:rPr>
              <a:t>IITP000646</a:t>
            </a:r>
          </a:p>
          <a:p>
            <a:r>
              <a:rPr lang="en-US" sz="2000" noProof="1">
                <a:latin typeface="Times New Roman" panose="02020603050405020304" pitchFamily="18" charset="0"/>
                <a:cs typeface="Times New Roman" panose="02020603050405020304" pitchFamily="18" charset="0"/>
              </a:rPr>
              <a:t>2312RES162</a:t>
            </a:r>
          </a:p>
          <a:p>
            <a:r>
              <a:rPr lang="en-US" sz="2000" noProof="1">
                <a:latin typeface="Times New Roman" panose="02020603050405020304" pitchFamily="18" charset="0"/>
                <a:cs typeface="Times New Roman" panose="02020603050405020304" pitchFamily="18" charset="0"/>
              </a:rPr>
              <a:t>DATA SCIENCE</a:t>
            </a:r>
          </a:p>
          <a:p>
            <a:r>
              <a:rPr lang="en-US" sz="2000" noProof="1">
                <a:latin typeface="Times New Roman" panose="02020603050405020304" pitchFamily="18" charset="0"/>
                <a:cs typeface="Times New Roman" panose="02020603050405020304" pitchFamily="18" charset="0"/>
                <a:hlinkClick r:id="rId2"/>
              </a:rPr>
              <a:t>Arpan_2312res162@iitp.ac.in</a:t>
            </a:r>
            <a:endParaRPr lang="en-US" sz="2000" noProof="1">
              <a:latin typeface="Times New Roman" panose="02020603050405020304" pitchFamily="18" charset="0"/>
              <a:cs typeface="Times New Roman" panose="02020603050405020304" pitchFamily="18" charset="0"/>
            </a:endParaRPr>
          </a:p>
          <a:p>
            <a:r>
              <a:rPr lang="en-US" sz="1800" noProof="1">
                <a:latin typeface="Times New Roman" panose="02020603050405020304" pitchFamily="18" charset="0"/>
                <a:cs typeface="Times New Roman" panose="02020603050405020304" pitchFamily="18" charset="0"/>
              </a:rPr>
              <a:t>https://github.com/ArpanC03/GuviProject3DataScience</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54807" y="4433342"/>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pic>
        <p:nvPicPr>
          <p:cNvPr id="9" name="Picture Placeholder 8" descr="Person in space suite in space ship">
            <a:extLst>
              <a:ext uri="{FF2B5EF4-FFF2-40B4-BE49-F238E27FC236}">
                <a16:creationId xmlns:a16="http://schemas.microsoft.com/office/drawing/2014/main" id="{02EAB7FB-AEBA-41BC-B1D7-A4B080684C82}"/>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p:txBody>
          <a:bodyPr/>
          <a:lstStyle/>
          <a:p>
            <a:r>
              <a:rPr lang="en-US" noProof="1"/>
              <a:t>Arpan Chatterjee - IITP000646</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097" y="5158124"/>
            <a:ext cx="218900" cy="218900"/>
          </a:xfrm>
          <a:prstGeom prst="rect">
            <a:avLst/>
          </a:prstGeom>
        </p:spPr>
      </p:pic>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lstStyle/>
          <a:p>
            <a:r>
              <a:rPr lang="en-US" noProof="1"/>
              <a:t>Arpan_2312res162@iitp.ac.in</a:t>
            </a:r>
          </a:p>
        </p:txBody>
      </p:sp>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Picture Placeholder 7" descr="girl with pigtails raising her hand with chalkboard in background">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flipH="1">
            <a:off x="7801097" y="1"/>
            <a:ext cx="4389475" cy="6677644"/>
          </a:xfrm>
        </p:spPr>
      </p:pic>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1270494" y="334788"/>
            <a:ext cx="5815589" cy="1279789"/>
          </a:xfrm>
        </p:spPr>
        <p:txBody>
          <a:bodyPr/>
          <a:lstStyle/>
          <a:p>
            <a:r>
              <a:rPr lang="en-US" dirty="0">
                <a:latin typeface="Times New Roman" panose="02020603050405020304" pitchFamily="18" charset="0"/>
                <a:cs typeface="Times New Roman" panose="02020603050405020304" pitchFamily="18" charset="0"/>
              </a:rPr>
              <a:t>Multi-Species Survival Prediction System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1270493" y="1862632"/>
            <a:ext cx="5815589" cy="3065465"/>
          </a:xfrm>
        </p:spPr>
        <p:txBody>
          <a:bodyPr/>
          <a:lstStyle/>
          <a:p>
            <a:r>
              <a:rPr lang="en-US" sz="2800" dirty="0">
                <a:latin typeface="Times New Roman" panose="02020603050405020304" pitchFamily="18" charset="0"/>
                <a:cs typeface="Times New Roman" panose="02020603050405020304" pitchFamily="18" charset="0"/>
              </a:rPr>
              <a:t>Multi-Species Survival Prediction integrates air quality, weather condition, soil quality, type of soil, water quality, water availability and personal health data to forecast environmental suitability for plants, animals, and humans. Using deep learning, it provides real-time ecosystem and health risk insights for sustainable environmental and public health management.</a:t>
            </a:r>
            <a:endParaRPr lang="en-US" sz="2800" noProof="1">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Tree>
    <p:extLst>
      <p:ext uri="{BB962C8B-B14F-4D97-AF65-F5344CB8AC3E}">
        <p14:creationId xmlns:p14="http://schemas.microsoft.com/office/powerpoint/2010/main" val="201304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359636" y="664506"/>
            <a:ext cx="6993300" cy="540000"/>
          </a:xfrm>
        </p:spPr>
        <p:txBody>
          <a:bodyPr/>
          <a:lstStyle/>
          <a:p>
            <a:r>
              <a:rPr lang="en-IN" sz="3600" dirty="0">
                <a:latin typeface="Times New Roman" panose="02020603050405020304" pitchFamily="18" charset="0"/>
                <a:cs typeface="Times New Roman" panose="02020603050405020304" pitchFamily="18" charset="0"/>
              </a:rPr>
              <a:t>Project Goals &amp; Motivation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r>
              <a:rPr lang="en-US" sz="2000" dirty="0">
                <a:latin typeface="Times New Roman" panose="02020603050405020304" pitchFamily="18" charset="0"/>
                <a:cs typeface="Times New Roman" panose="02020603050405020304" pitchFamily="18" charset="0"/>
              </a:rPr>
              <a:t>Develop robust health status prediction models for plants, animals, and humans.</a:t>
            </a:r>
          </a:p>
          <a:p>
            <a:r>
              <a:rPr lang="en-US" sz="2000" dirty="0">
                <a:latin typeface="Times New Roman" panose="02020603050405020304" pitchFamily="18" charset="0"/>
                <a:cs typeface="Times New Roman" panose="02020603050405020304" pitchFamily="18" charset="0"/>
              </a:rPr>
              <a:t>Handle imbalanced datasets using SMOTE for fair class representation.</a:t>
            </a:r>
          </a:p>
          <a:p>
            <a:r>
              <a:rPr lang="en-US" sz="2000" dirty="0">
                <a:latin typeface="Times New Roman" panose="02020603050405020304" pitchFamily="18" charset="0"/>
                <a:cs typeface="Times New Roman" panose="02020603050405020304" pitchFamily="18" charset="0"/>
              </a:rPr>
              <a:t>Build superior CNN architectures with ensemble learning for improved accuracy.</a:t>
            </a:r>
          </a:p>
          <a:p>
            <a:r>
              <a:rPr lang="en-US" sz="2000" dirty="0">
                <a:latin typeface="Times New Roman" panose="02020603050405020304" pitchFamily="18" charset="0"/>
                <a:cs typeface="Times New Roman" panose="02020603050405020304" pitchFamily="18" charset="0"/>
              </a:rPr>
              <a:t>Provide comprehensive evaluation and interpretability through explainability methods and feature importance.</a:t>
            </a:r>
          </a:p>
          <a:p>
            <a:r>
              <a:rPr lang="en-US" sz="2000" dirty="0">
                <a:latin typeface="Times New Roman" panose="02020603050405020304" pitchFamily="18" charset="0"/>
                <a:cs typeface="Times New Roman" panose="02020603050405020304" pitchFamily="18" charset="0"/>
              </a:rPr>
              <a:t>Deliver interactive and insightful visualizations for environmental monitoring and decision support.</a:t>
            </a:r>
          </a:p>
          <a:p>
            <a:pPr marL="263525" lvl="1" indent="0">
              <a:buNone/>
            </a:pPr>
            <a:endParaRPr lang="en-US" sz="18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7804150" y="1"/>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z="1400" smtClean="0">
                <a:latin typeface="Times New Roman" panose="02020603050405020304" pitchFamily="18" charset="0"/>
                <a:cs typeface="Times New Roman" panose="02020603050405020304" pitchFamily="18" charset="0"/>
              </a:rPr>
              <a:pPr/>
              <a:t>3</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97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5E4270-DEB1-27AB-ED2A-138A6AE37DFD}"/>
              </a:ext>
            </a:extLst>
          </p:cNvPr>
          <p:cNvSpPr>
            <a:spLocks noGrp="1"/>
          </p:cNvSpPr>
          <p:nvPr>
            <p:ph type="sldNum" sz="quarter" idx="11"/>
          </p:nvPr>
        </p:nvSpPr>
        <p:spPr/>
        <p:txBody>
          <a:bodyPr/>
          <a:lstStyle/>
          <a:p>
            <a:fld id="{058DB212-BFA2-403F-85EF-DFD3FF6D973A}" type="slidenum">
              <a:rPr lang="en-US" noProof="0" smtClean="0"/>
              <a:pPr/>
              <a:t>4</a:t>
            </a:fld>
            <a:endParaRPr lang="en-US" noProof="0"/>
          </a:p>
        </p:txBody>
      </p:sp>
      <p:pic>
        <p:nvPicPr>
          <p:cNvPr id="4" name="Picture 3">
            <a:extLst>
              <a:ext uri="{FF2B5EF4-FFF2-40B4-BE49-F238E27FC236}">
                <a16:creationId xmlns:a16="http://schemas.microsoft.com/office/drawing/2014/main" id="{A75FD00D-9888-809D-636A-400A3D09530C}"/>
              </a:ext>
            </a:extLst>
          </p:cNvPr>
          <p:cNvPicPr>
            <a:picLocks noChangeAspect="1"/>
          </p:cNvPicPr>
          <p:nvPr/>
        </p:nvPicPr>
        <p:blipFill>
          <a:blip r:embed="rId2"/>
          <a:stretch>
            <a:fillRect/>
          </a:stretch>
        </p:blipFill>
        <p:spPr>
          <a:xfrm>
            <a:off x="0" y="0"/>
            <a:ext cx="6536267" cy="5290175"/>
          </a:xfrm>
          <a:prstGeom prst="rect">
            <a:avLst/>
          </a:prstGeom>
        </p:spPr>
      </p:pic>
      <p:pic>
        <p:nvPicPr>
          <p:cNvPr id="6" name="Picture 5">
            <a:extLst>
              <a:ext uri="{FF2B5EF4-FFF2-40B4-BE49-F238E27FC236}">
                <a16:creationId xmlns:a16="http://schemas.microsoft.com/office/drawing/2014/main" id="{73CA738E-5B98-526D-50D5-9843B01895FA}"/>
              </a:ext>
            </a:extLst>
          </p:cNvPr>
          <p:cNvPicPr>
            <a:picLocks noChangeAspect="1"/>
          </p:cNvPicPr>
          <p:nvPr/>
        </p:nvPicPr>
        <p:blipFill>
          <a:blip r:embed="rId3"/>
          <a:stretch>
            <a:fillRect/>
          </a:stretch>
        </p:blipFill>
        <p:spPr>
          <a:xfrm>
            <a:off x="6434668" y="1840090"/>
            <a:ext cx="5757332" cy="5029200"/>
          </a:xfrm>
          <a:prstGeom prst="rect">
            <a:avLst/>
          </a:prstGeom>
        </p:spPr>
      </p:pic>
    </p:spTree>
    <p:extLst>
      <p:ext uri="{BB962C8B-B14F-4D97-AF65-F5344CB8AC3E}">
        <p14:creationId xmlns:p14="http://schemas.microsoft.com/office/powerpoint/2010/main" val="232696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318A8-6960-16A7-7B02-B79FF8337C16}"/>
              </a:ext>
            </a:extLst>
          </p:cNvPr>
          <p:cNvSpPr>
            <a:spLocks noGrp="1"/>
          </p:cNvSpPr>
          <p:nvPr>
            <p:ph type="sldNum" sz="quarter" idx="11"/>
          </p:nvPr>
        </p:nvSpPr>
        <p:spPr/>
        <p:txBody>
          <a:bodyPr/>
          <a:lstStyle/>
          <a:p>
            <a:fld id="{058DB212-BFA2-403F-85EF-DFD3FF6D973A}" type="slidenum">
              <a:rPr lang="en-US" noProof="0" smtClean="0"/>
              <a:pPr/>
              <a:t>5</a:t>
            </a:fld>
            <a:endParaRPr lang="en-US" noProof="0"/>
          </a:p>
        </p:txBody>
      </p:sp>
      <p:pic>
        <p:nvPicPr>
          <p:cNvPr id="4" name="Picture 3">
            <a:extLst>
              <a:ext uri="{FF2B5EF4-FFF2-40B4-BE49-F238E27FC236}">
                <a16:creationId xmlns:a16="http://schemas.microsoft.com/office/drawing/2014/main" id="{52CDECB5-0D11-ED11-DFB2-A317EAF71F6C}"/>
              </a:ext>
            </a:extLst>
          </p:cNvPr>
          <p:cNvPicPr>
            <a:picLocks noChangeAspect="1"/>
          </p:cNvPicPr>
          <p:nvPr/>
        </p:nvPicPr>
        <p:blipFill>
          <a:blip r:embed="rId2"/>
          <a:stretch>
            <a:fillRect/>
          </a:stretch>
        </p:blipFill>
        <p:spPr>
          <a:xfrm>
            <a:off x="1" y="0"/>
            <a:ext cx="6321778" cy="4899378"/>
          </a:xfrm>
          <a:prstGeom prst="rect">
            <a:avLst/>
          </a:prstGeom>
        </p:spPr>
      </p:pic>
      <p:pic>
        <p:nvPicPr>
          <p:cNvPr id="6" name="Picture 5">
            <a:extLst>
              <a:ext uri="{FF2B5EF4-FFF2-40B4-BE49-F238E27FC236}">
                <a16:creationId xmlns:a16="http://schemas.microsoft.com/office/drawing/2014/main" id="{6F0C09CA-1501-E8F9-77EC-E345BFF83955}"/>
              </a:ext>
            </a:extLst>
          </p:cNvPr>
          <p:cNvPicPr>
            <a:picLocks noChangeAspect="1"/>
          </p:cNvPicPr>
          <p:nvPr/>
        </p:nvPicPr>
        <p:blipFill>
          <a:blip r:embed="rId3"/>
          <a:stretch>
            <a:fillRect/>
          </a:stretch>
        </p:blipFill>
        <p:spPr>
          <a:xfrm>
            <a:off x="6208889" y="1840089"/>
            <a:ext cx="5983111" cy="5017911"/>
          </a:xfrm>
          <a:prstGeom prst="rect">
            <a:avLst/>
          </a:prstGeom>
        </p:spPr>
      </p:pic>
    </p:spTree>
    <p:extLst>
      <p:ext uri="{BB962C8B-B14F-4D97-AF65-F5344CB8AC3E}">
        <p14:creationId xmlns:p14="http://schemas.microsoft.com/office/powerpoint/2010/main" val="2847854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1A331-FA64-76B4-D20A-8276C10D9D2E}"/>
              </a:ext>
            </a:extLst>
          </p:cNvPr>
          <p:cNvSpPr>
            <a:spLocks noGrp="1"/>
          </p:cNvSpPr>
          <p:nvPr>
            <p:ph type="sldNum" sz="quarter" idx="11"/>
          </p:nvPr>
        </p:nvSpPr>
        <p:spPr/>
        <p:txBody>
          <a:bodyPr/>
          <a:lstStyle/>
          <a:p>
            <a:fld id="{058DB212-BFA2-403F-85EF-DFD3FF6D973A}" type="slidenum">
              <a:rPr lang="en-US" noProof="0" smtClean="0"/>
              <a:pPr/>
              <a:t>6</a:t>
            </a:fld>
            <a:endParaRPr lang="en-US" noProof="0"/>
          </a:p>
        </p:txBody>
      </p:sp>
      <p:pic>
        <p:nvPicPr>
          <p:cNvPr id="4" name="Picture 3">
            <a:extLst>
              <a:ext uri="{FF2B5EF4-FFF2-40B4-BE49-F238E27FC236}">
                <a16:creationId xmlns:a16="http://schemas.microsoft.com/office/drawing/2014/main" id="{BD35A125-69E3-8039-E657-173FAC180EBC}"/>
              </a:ext>
            </a:extLst>
          </p:cNvPr>
          <p:cNvPicPr>
            <a:picLocks noChangeAspect="1"/>
          </p:cNvPicPr>
          <p:nvPr/>
        </p:nvPicPr>
        <p:blipFill>
          <a:blip r:embed="rId2"/>
          <a:stretch>
            <a:fillRect/>
          </a:stretch>
        </p:blipFill>
        <p:spPr>
          <a:xfrm>
            <a:off x="0" y="-1"/>
            <a:ext cx="6491111" cy="5481110"/>
          </a:xfrm>
          <a:prstGeom prst="rect">
            <a:avLst/>
          </a:prstGeom>
        </p:spPr>
      </p:pic>
      <p:pic>
        <p:nvPicPr>
          <p:cNvPr id="6" name="Picture 5">
            <a:extLst>
              <a:ext uri="{FF2B5EF4-FFF2-40B4-BE49-F238E27FC236}">
                <a16:creationId xmlns:a16="http://schemas.microsoft.com/office/drawing/2014/main" id="{CA9A53CE-39A6-3548-D17E-922BADB0E574}"/>
              </a:ext>
            </a:extLst>
          </p:cNvPr>
          <p:cNvPicPr>
            <a:picLocks noChangeAspect="1"/>
          </p:cNvPicPr>
          <p:nvPr/>
        </p:nvPicPr>
        <p:blipFill>
          <a:blip r:embed="rId3"/>
          <a:stretch>
            <a:fillRect/>
          </a:stretch>
        </p:blipFill>
        <p:spPr>
          <a:xfrm>
            <a:off x="6465467" y="1490134"/>
            <a:ext cx="5726534" cy="5381288"/>
          </a:xfrm>
          <a:prstGeom prst="rect">
            <a:avLst/>
          </a:prstGeom>
        </p:spPr>
      </p:pic>
    </p:spTree>
    <p:extLst>
      <p:ext uri="{BB962C8B-B14F-4D97-AF65-F5344CB8AC3E}">
        <p14:creationId xmlns:p14="http://schemas.microsoft.com/office/powerpoint/2010/main" val="282163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8EEA4-8598-8DCB-1434-D83D693AD8AE}"/>
              </a:ext>
            </a:extLst>
          </p:cNvPr>
          <p:cNvSpPr>
            <a:spLocks noGrp="1"/>
          </p:cNvSpPr>
          <p:nvPr>
            <p:ph type="sldNum" sz="quarter" idx="11"/>
          </p:nvPr>
        </p:nvSpPr>
        <p:spPr/>
        <p:txBody>
          <a:bodyPr/>
          <a:lstStyle/>
          <a:p>
            <a:fld id="{058DB212-BFA2-403F-85EF-DFD3FF6D973A}" type="slidenum">
              <a:rPr lang="en-US" noProof="0" smtClean="0"/>
              <a:pPr/>
              <a:t>7</a:t>
            </a:fld>
            <a:endParaRPr lang="en-US" noProof="0"/>
          </a:p>
        </p:txBody>
      </p:sp>
      <p:pic>
        <p:nvPicPr>
          <p:cNvPr id="4" name="Picture 3">
            <a:extLst>
              <a:ext uri="{FF2B5EF4-FFF2-40B4-BE49-F238E27FC236}">
                <a16:creationId xmlns:a16="http://schemas.microsoft.com/office/drawing/2014/main" id="{F0ABE5A6-E185-3D93-987D-EF44713BB17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82196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5064E6-9F54-E907-AAE4-E294207F64A1}"/>
              </a:ext>
            </a:extLst>
          </p:cNvPr>
          <p:cNvSpPr>
            <a:spLocks noGrp="1"/>
          </p:cNvSpPr>
          <p:nvPr>
            <p:ph type="sldNum" sz="quarter" idx="11"/>
          </p:nvPr>
        </p:nvSpPr>
        <p:spPr/>
        <p:txBody>
          <a:bodyPr/>
          <a:lstStyle/>
          <a:p>
            <a:fld id="{058DB212-BFA2-403F-85EF-DFD3FF6D973A}" type="slidenum">
              <a:rPr lang="en-US" noProof="0" smtClean="0"/>
              <a:pPr/>
              <a:t>8</a:t>
            </a:fld>
            <a:endParaRPr lang="en-US" noProof="0"/>
          </a:p>
        </p:txBody>
      </p:sp>
      <p:pic>
        <p:nvPicPr>
          <p:cNvPr id="4" name="Picture 3">
            <a:extLst>
              <a:ext uri="{FF2B5EF4-FFF2-40B4-BE49-F238E27FC236}">
                <a16:creationId xmlns:a16="http://schemas.microsoft.com/office/drawing/2014/main" id="{D3DAB40F-0819-0592-F633-E53CC13986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6381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EF7E-FC83-C4C5-FAF4-56024A463D10}"/>
              </a:ext>
            </a:extLst>
          </p:cNvPr>
          <p:cNvSpPr>
            <a:spLocks noGrp="1"/>
          </p:cNvSpPr>
          <p:nvPr>
            <p:ph type="sldNum" sz="quarter" idx="11"/>
          </p:nvPr>
        </p:nvSpPr>
        <p:spPr/>
        <p:txBody>
          <a:bodyPr/>
          <a:lstStyle/>
          <a:p>
            <a:fld id="{058DB212-BFA2-403F-85EF-DFD3FF6D973A}" type="slidenum">
              <a:rPr lang="en-US" noProof="0" smtClean="0"/>
              <a:pPr/>
              <a:t>9</a:t>
            </a:fld>
            <a:endParaRPr lang="en-US" noProof="0"/>
          </a:p>
        </p:txBody>
      </p:sp>
      <p:pic>
        <p:nvPicPr>
          <p:cNvPr id="4" name="Picture 3">
            <a:extLst>
              <a:ext uri="{FF2B5EF4-FFF2-40B4-BE49-F238E27FC236}">
                <a16:creationId xmlns:a16="http://schemas.microsoft.com/office/drawing/2014/main" id="{F4EBD60D-423B-EAB2-7BB0-CE07276756F3}"/>
              </a:ext>
            </a:extLst>
          </p:cNvPr>
          <p:cNvPicPr>
            <a:picLocks noChangeAspect="1"/>
          </p:cNvPicPr>
          <p:nvPr/>
        </p:nvPicPr>
        <p:blipFill>
          <a:blip r:embed="rId2"/>
          <a:stretch>
            <a:fillRect/>
          </a:stretch>
        </p:blipFill>
        <p:spPr>
          <a:xfrm>
            <a:off x="11289" y="22578"/>
            <a:ext cx="7602207" cy="4792954"/>
          </a:xfrm>
          <a:prstGeom prst="rect">
            <a:avLst/>
          </a:prstGeom>
        </p:spPr>
      </p:pic>
      <p:pic>
        <p:nvPicPr>
          <p:cNvPr id="6" name="Picture 5">
            <a:extLst>
              <a:ext uri="{FF2B5EF4-FFF2-40B4-BE49-F238E27FC236}">
                <a16:creationId xmlns:a16="http://schemas.microsoft.com/office/drawing/2014/main" id="{5ECD9B4B-7F8C-00B8-479B-94830E16B0C0}"/>
              </a:ext>
            </a:extLst>
          </p:cNvPr>
          <p:cNvPicPr>
            <a:picLocks noChangeAspect="1"/>
          </p:cNvPicPr>
          <p:nvPr/>
        </p:nvPicPr>
        <p:blipFill>
          <a:blip r:embed="rId3"/>
          <a:stretch>
            <a:fillRect/>
          </a:stretch>
        </p:blipFill>
        <p:spPr>
          <a:xfrm>
            <a:off x="5350933" y="1648178"/>
            <a:ext cx="6824824" cy="5198533"/>
          </a:xfrm>
          <a:prstGeom prst="rect">
            <a:avLst/>
          </a:prstGeom>
        </p:spPr>
      </p:pic>
    </p:spTree>
    <p:extLst>
      <p:ext uri="{BB962C8B-B14F-4D97-AF65-F5344CB8AC3E}">
        <p14:creationId xmlns:p14="http://schemas.microsoft.com/office/powerpoint/2010/main" val="1770117034"/>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20</TotalTime>
  <Words>172</Words>
  <Application>Microsoft Office PowerPoint</Application>
  <PresentationFormat>Widescreen</PresentationFormat>
  <Paragraphs>25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Lucida Sans Typewriter</vt:lpstr>
      <vt:lpstr>Times New Roman</vt:lpstr>
      <vt:lpstr>Tw Cen MT</vt:lpstr>
      <vt:lpstr>Office Theme</vt:lpstr>
      <vt:lpstr>ARPAN CHATTERJEE</vt:lpstr>
      <vt:lpstr>Multi-Species Survival Prediction System</vt:lpstr>
      <vt:lpstr>Project Goals &amp; Motivation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Arpan Chatterjee</dc:creator>
  <cp:lastModifiedBy>Arpan Chatterjee</cp:lastModifiedBy>
  <cp:revision>1</cp:revision>
  <dcterms:created xsi:type="dcterms:W3CDTF">2025-09-09T19:06:34Z</dcterms:created>
  <dcterms:modified xsi:type="dcterms:W3CDTF">2025-09-09T19:26:55Z</dcterms:modified>
</cp:coreProperties>
</file>